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72" r:id="rId2"/>
    <p:sldId id="350" r:id="rId3"/>
    <p:sldId id="352" r:id="rId4"/>
    <p:sldId id="367" r:id="rId5"/>
    <p:sldId id="368" r:id="rId6"/>
    <p:sldId id="369" r:id="rId7"/>
    <p:sldId id="370" r:id="rId8"/>
    <p:sldId id="372" r:id="rId9"/>
    <p:sldId id="373" r:id="rId10"/>
    <p:sldId id="374" r:id="rId11"/>
    <p:sldId id="375" r:id="rId12"/>
    <p:sldId id="376" r:id="rId13"/>
    <p:sldId id="377" r:id="rId14"/>
    <p:sldId id="378" r:id="rId15"/>
    <p:sldId id="379" r:id="rId16"/>
    <p:sldId id="380" r:id="rId17"/>
    <p:sldId id="382" r:id="rId18"/>
    <p:sldId id="383" r:id="rId19"/>
    <p:sldId id="384" r:id="rId20"/>
    <p:sldId id="385" r:id="rId21"/>
    <p:sldId id="386" r:id="rId22"/>
    <p:sldId id="387" r:id="rId23"/>
    <p:sldId id="389" r:id="rId24"/>
    <p:sldId id="335" r:id="rId25"/>
    <p:sldId id="388" r:id="rId26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8B7"/>
    <a:srgbClr val="A09D79"/>
    <a:srgbClr val="AD5C4D"/>
    <a:srgbClr val="543E35"/>
    <a:srgbClr val="637700"/>
    <a:srgbClr val="FFF4ED"/>
    <a:srgbClr val="5E6A76"/>
    <a:srgbClr val="000000"/>
    <a:srgbClr val="F8F3F0"/>
    <a:srgbClr val="D7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84225"/>
  </p:normalViewPr>
  <p:slideViewPr>
    <p:cSldViewPr snapToGrid="0">
      <p:cViewPr varScale="1">
        <p:scale>
          <a:sx n="103" d="100"/>
          <a:sy n="103" d="100"/>
        </p:scale>
        <p:origin x="936" y="176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6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FD913024-4032-4B4F-8680-09D5E08EDB6E}" type="datetimeFigureOut">
              <a:rPr lang="en-GB" smtClean="0"/>
              <a:t>10/11/2023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9E357A0-8177-46BC-BFCE-19D99E3453C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F2AE225E-43E0-7047-8ADB-DD9EBB41B4D0}" type="datetimeFigureOut">
              <a:rPr lang="en-GB" noProof="0" smtClean="0"/>
              <a:t>10/11/2023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7C366290-4595-5745-A50F-D5EC13BAC604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589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Singapore, Malta, Luxembourg and Seychelles are in the top 6 for importing the most as well as exporting the most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dirty="0"/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 Myanmar and Brazil are among the countries with the least imports, Myanmar being at 0 for both imports and exports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Sudan, Argentina, US and Japan are other countries that have low imports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08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US spends the most on health, followed by some European countries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Asian countries spend less on health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2641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Qatar has the highest income 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some South Asian countries are in the top 6 for income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some African countries are seen in the top 6 for least income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1248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Nigeria has the most inflation by far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Some countries have negative inflation, meaning deflation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836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The top countries with highest life expectancy are very similar from 82-83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African countries have the lowest life expectancy and are featured in the last 6 again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091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African countries have the highest fertility rates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dirty="0"/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there is a mix of Asian and European countries with the lowest total fertility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the lowest fertility is 1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296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some of the countries with the highest GDPP are European countries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Luxembourg features among the top six countries again and has the highest GDPP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African countries feature in the bottom 6 again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 conclusion: 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 most African countries feature in the bottom 6 where they have lower income and GDPP, but import more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this shows African countries are more dependent on other countries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 inflation, fertility rate and child mortality are high causing a low life expectancy in these countries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391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OUTLIERS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C366290-4595-5745-A50F-D5EC13BAC60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5160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standardise/normalise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standardise 'health' column due to normal distribution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normalise all other columns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500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if we break the clusters from 4, we will have many clusters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C366290-4595-5745-A50F-D5EC13BAC604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0351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183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## assign entries to cluster 0 or 1 in agglomerative column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866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scatter plot to show the clusters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GB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C366290-4595-5745-A50F-D5EC13BAC604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697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comparer clusters 0 and 1</a:t>
            </a:r>
          </a:p>
          <a:p>
            <a:endParaRPr lang="en-GB" b="0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child mortality is lower in cluster0 than cluster1 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total fertility rate is also lower in cluster0 than cluster1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GB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 life expectancy is higher in cluster0 than cluster1 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 health spend is also higher in cluster0 than cluster1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GB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 average income is greater in cluster0 than cluster1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</a:t>
            </a:r>
            <a:r>
              <a:rPr lang="en-GB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gdpp</a:t>
            </a: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is also greater in cluster0 than cluster1 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inflation is lower in cluster0 than cluster1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GB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cluster1 have greater exports than cluster0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cluster0 have greater imports than cluster1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C366290-4595-5745-A50F-D5EC13BAC604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9507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comparer mean of clusters 0 and 1 </a:t>
            </a:r>
          </a:p>
          <a:p>
            <a:endParaRPr lang="en-GB" b="0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 can repeat cluster process without standardising/normalising dataset to get actual values of average life expectancy and average income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b="0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C366290-4595-5745-A50F-D5EC13BAC604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041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conclusion: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cluster0 are mostly developed countries with low fertility rates and low child mortality with high spending on health, therefore higher life expectancy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where income and </a:t>
            </a:r>
            <a:r>
              <a:rPr lang="en-GB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gdpp</a:t>
            </a: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are high and inflation is low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cluster1 are mostly undeveloped countries with higher fertility rates and higher child mortality with low spending on health, therefore lower life expectancy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 where income and </a:t>
            </a:r>
            <a:r>
              <a:rPr lang="en-GB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gdpp</a:t>
            </a: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are low and inflation is high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GB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countries that might need help from charity are the undeveloped countries mostly located in Africa and some parts of Asia</a:t>
            </a:r>
          </a:p>
          <a:p>
            <a:endParaRPr lang="en-GB" b="0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 can repeat cluster process without standardising/normalising dataset to get actual values of average life expectancy and average income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6914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565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no null data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503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886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T used to transpose index and columns, mean used to show mean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877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income is highly correlated with </a:t>
            </a:r>
            <a:r>
              <a:rPr lang="en-GB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gdpp</a:t>
            </a: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at 90%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child mortality is highly correlated with total fertility rate at 85%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exports and imports are correlated at 74%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GB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child mortality and life expectancy are very </a:t>
            </a:r>
            <a:r>
              <a:rPr lang="en-GB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negagively</a:t>
            </a: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correlated at -89% meaning child mortality is high when life expectancy goes down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child mortality is low when income and </a:t>
            </a:r>
            <a:r>
              <a:rPr lang="en-GB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gdpp</a:t>
            </a: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is high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br>
              <a:rPr lang="en-GB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</a:b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when income is high, life expectancy is also high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when income is low, total </a:t>
            </a:r>
            <a:r>
              <a:rPr lang="en-GB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fetility</a:t>
            </a: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is low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when life </a:t>
            </a:r>
            <a:r>
              <a:rPr lang="en-GB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expentancy</a:t>
            </a: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is high, total fertility is low at -76%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 when life </a:t>
            </a:r>
            <a:r>
              <a:rPr lang="en-GB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expentancy</a:t>
            </a: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is high, </a:t>
            </a:r>
            <a:r>
              <a:rPr lang="en-GB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gdpp</a:t>
            </a: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is also high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C366290-4595-5745-A50F-D5EC13BAC604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167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</a:t>
            </a:r>
            <a:r>
              <a:rPr lang="en-GB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postively</a:t>
            </a: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skewed: child mortality, exports, imports, income, inflation, total </a:t>
            </a:r>
            <a:r>
              <a:rPr lang="en-GB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fetility</a:t>
            </a: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dgpp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negatively skewed: life expectancy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fairly normal distribution: health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C366290-4595-5745-A50F-D5EC13BAC604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462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Haiti (Central America) has the highest number of child mortality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other countries located in Africa are also seen in the top 6 of highest child mortality</a:t>
            </a:r>
          </a:p>
          <a:p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European countries and few Asian countries have the lowest child mortality rates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2329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Singapore has the largest number of exports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some European countries are also in the top 6 for highest exports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## Some of the countries with low exports are in Africa and Asia</a:t>
            </a:r>
            <a:endParaRPr lang="en-GB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850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lang="en-GB" sz="60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en-GB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3200"/>
            </a:lvl1pPr>
            <a:lvl2pPr marL="457200" indent="0">
              <a:buNone/>
              <a:defRPr lang="en-GB" sz="2800"/>
            </a:lvl2pPr>
            <a:lvl3pPr marL="914400" indent="0">
              <a:buNone/>
              <a:defRPr lang="en-GB" sz="2400"/>
            </a:lvl3pPr>
            <a:lvl4pPr marL="1371600" indent="0">
              <a:buNone/>
              <a:defRPr lang="en-GB" sz="2000"/>
            </a:lvl4pPr>
            <a:lvl5pPr marL="1828800" indent="0">
              <a:buNone/>
              <a:defRPr lang="en-GB" sz="2000"/>
            </a:lvl5pPr>
            <a:lvl6pPr marL="2286000" indent="0">
              <a:buNone/>
              <a:defRPr lang="en-GB" sz="2000"/>
            </a:lvl6pPr>
            <a:lvl7pPr marL="2743200" indent="0">
              <a:buNone/>
              <a:defRPr lang="en-GB" sz="2000"/>
            </a:lvl7pPr>
            <a:lvl8pPr marL="3200400" indent="0">
              <a:buNone/>
              <a:defRPr lang="en-GB" sz="2000"/>
            </a:lvl8pPr>
            <a:lvl9pPr marL="3657600" indent="0">
              <a:buNone/>
              <a:defRPr lang="en-GB" sz="2000"/>
            </a:lvl9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rtlCol="0" anchor="b"/>
          <a:lstStyle>
            <a:lvl1pPr algn="ctr">
              <a:defRPr lang="en-GB" sz="60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en-GB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en-GB" sz="32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en-GB" sz="3200"/>
            </a:lvl1pPr>
            <a:lvl2pPr>
              <a:defRPr lang="en-GB" sz="2800"/>
            </a:lvl2pPr>
            <a:lvl3pPr>
              <a:defRPr lang="en-GB" sz="2400"/>
            </a:lvl3pPr>
            <a:lvl4pPr>
              <a:defRPr lang="en-GB" sz="2000"/>
            </a:lvl4pPr>
            <a:lvl5pPr>
              <a:defRPr lang="en-GB" sz="2000"/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n-GB" sz="16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 rtlCol="0"/>
          <a:lstStyle>
            <a:lvl1pPr algn="ctr"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 rtlCol="0"/>
          <a:lstStyle>
            <a:lvl1pPr marL="0" indent="0" algn="r">
              <a:buNone/>
              <a:defRPr lang="en-GB" sz="2400" cap="all" baseline="0"/>
            </a:lvl1pPr>
            <a:lvl2pPr marL="457200" indent="0" algn="r">
              <a:buNone/>
              <a:defRPr lang="en-GB" sz="1800">
                <a:latin typeface="+mj-lt"/>
              </a:defRPr>
            </a:lvl2pPr>
            <a:lvl3pPr marL="914400" indent="0" algn="r">
              <a:buNone/>
              <a:defRPr lang="en-GB"/>
            </a:lvl3pPr>
            <a:lvl4pPr marL="1371600" indent="0" algn="r">
              <a:buNone/>
              <a:defRPr lang="en-GB"/>
            </a:lvl4pPr>
            <a:lvl5pPr marL="1828800" indent="0" algn="r">
              <a:buNone/>
              <a:defRPr lang="en-GB"/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rtlCol="0" anchor="b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3200"/>
            </a:lvl1pPr>
            <a:lvl2pPr marL="457200" indent="0">
              <a:buNone/>
              <a:defRPr lang="en-GB" sz="2800"/>
            </a:lvl2pPr>
            <a:lvl3pPr marL="914400" indent="0">
              <a:buNone/>
              <a:defRPr lang="en-GB" sz="2400"/>
            </a:lvl3pPr>
            <a:lvl4pPr marL="1371600" indent="0">
              <a:buNone/>
              <a:defRPr lang="en-GB" sz="2000"/>
            </a:lvl4pPr>
            <a:lvl5pPr marL="1828800" indent="0">
              <a:buNone/>
              <a:defRPr lang="en-GB" sz="2000"/>
            </a:lvl5pPr>
            <a:lvl6pPr marL="2286000" indent="0">
              <a:buNone/>
              <a:defRPr lang="en-GB" sz="2000"/>
            </a:lvl6pPr>
            <a:lvl7pPr marL="2743200" indent="0">
              <a:buNone/>
              <a:defRPr lang="en-GB" sz="2000"/>
            </a:lvl7pPr>
            <a:lvl8pPr marL="3200400" indent="0">
              <a:buNone/>
              <a:defRPr lang="en-GB" sz="2000"/>
            </a:lvl8pPr>
            <a:lvl9pPr marL="3657600" indent="0">
              <a:buNone/>
              <a:defRPr lang="en-GB" sz="2000"/>
            </a:lvl9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rtlCol="0" anchor="b"/>
          <a:lstStyle>
            <a:lvl1pPr>
              <a:defRPr lang="en-GB"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 rtlCol="0"/>
          <a:lstStyle>
            <a:lvl1pPr marL="0" indent="0">
              <a:buNone/>
              <a:defRPr lang="en-GB" sz="2400">
                <a:solidFill>
                  <a:schemeClr val="accent1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40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 rtlCol="0"/>
          <a:lstStyle>
            <a:lvl1pPr algn="ctr">
              <a:defRPr lang="en-GB" sz="2400" cap="all" baseline="0">
                <a:latin typeface="Gill Sans Nova" panose="020B0602020104020203" pitchFamily="34" charset="0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fld id="{58FB4751-880F-D840-AAA9-3A15815CC996}" type="slidenum">
              <a:rPr lang="en-GB" smtClean="0"/>
              <a:pPr/>
              <a:t>‹#›</a:t>
            </a:fld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vetrirah/custom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kaggle.com/rohan0301/unsupervised-learning-on-country-data" TargetMode="External"/><Relationship Id="rId4" Type="http://schemas.openxmlformats.org/officeDocument/2006/relationships/hyperlink" Target="https://www.kaggle.com/maitree/wine-quality-selectio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muksurat choudhury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EF5A0562-F67A-DB79-AB7D-EAFEC024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11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C095008-A755-A239-0CB8-C704C67F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27" y="639171"/>
            <a:ext cx="5601629" cy="548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A94C0616-5AEF-145A-5971-ADA91B76C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380" y="639171"/>
            <a:ext cx="5679113" cy="5487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553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EF5A0562-F67A-DB79-AB7D-EAFEC024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11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D4975A9-4F72-F856-CC44-1248CFD92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25" y="606933"/>
            <a:ext cx="5752575" cy="564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8A4E4FF4-F64D-2E5C-061F-97433D071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2" y="606933"/>
            <a:ext cx="5702927" cy="564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041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EF5A0562-F67A-DB79-AB7D-EAFEC024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11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26D5C68-5822-30E4-CA2C-3EF22AF12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25" y="606933"/>
            <a:ext cx="5654586" cy="564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8382647C-C494-B5A6-C60D-95019512C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626" y="606933"/>
            <a:ext cx="6028249" cy="564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818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EF5A0562-F67A-DB79-AB7D-EAFEC024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11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082B3E4-E298-582C-E38F-8D220609D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660367"/>
            <a:ext cx="5547517" cy="553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8D971692-F014-4221-5186-A9E176E29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60367"/>
            <a:ext cx="5527009" cy="553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C74074-A1FF-F0FE-4320-601CB92BD4D6}"/>
              </a:ext>
            </a:extLst>
          </p:cNvPr>
          <p:cNvSpPr txBox="1"/>
          <p:nvPr/>
        </p:nvSpPr>
        <p:spPr>
          <a:xfrm>
            <a:off x="7818120" y="660367"/>
            <a:ext cx="19720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b="0" dirty="0">
                <a:solidFill>
                  <a:schemeClr val="bg2">
                    <a:lumMod val="1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Top 6 Countries with Low Inflation</a:t>
            </a:r>
          </a:p>
        </p:txBody>
      </p:sp>
    </p:spTree>
    <p:extLst>
      <p:ext uri="{BB962C8B-B14F-4D97-AF65-F5344CB8AC3E}">
        <p14:creationId xmlns:p14="http://schemas.microsoft.com/office/powerpoint/2010/main" val="302235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EF5A0562-F67A-DB79-AB7D-EAFEC024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11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AFEDCE60-92DB-3CA2-CD64-D60834548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" y="648935"/>
            <a:ext cx="5547518" cy="552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4AABAFFE-4916-3A8A-7BDE-96AEE336C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994" y="648935"/>
            <a:ext cx="5547518" cy="552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465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EF5A0562-F67A-DB79-AB7D-EAFEC024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11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B46D3EC-ED93-7690-B993-6C2C03088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" y="579120"/>
            <a:ext cx="5719551" cy="5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17F721F1-5A7F-C3F0-59C8-5855DE19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241" y="579120"/>
            <a:ext cx="5719551" cy="569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390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EF5A0562-F67A-DB79-AB7D-EAFEC024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11</a:t>
            </a:r>
          </a:p>
        </p:txBody>
      </p:sp>
      <p:pic>
        <p:nvPicPr>
          <p:cNvPr id="22532" name="Picture 4">
            <a:extLst>
              <a:ext uri="{FF2B5EF4-FFF2-40B4-BE49-F238E27FC236}">
                <a16:creationId xmlns:a16="http://schemas.microsoft.com/office/drawing/2014/main" id="{52A7A99D-25C0-BD36-646F-295732E05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6" y="492252"/>
            <a:ext cx="5800798" cy="572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>
            <a:extLst>
              <a:ext uri="{FF2B5EF4-FFF2-40B4-BE49-F238E27FC236}">
                <a16:creationId xmlns:a16="http://schemas.microsoft.com/office/drawing/2014/main" id="{DDA7C7F7-942E-142F-081E-97C05556E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568" y="492252"/>
            <a:ext cx="5731930" cy="572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251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E8E618B-23CA-F4E5-EE07-2691C92E3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957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Pre-processing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89AA6EDE-05C4-D249-ACE4-DCDEE0C4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11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C7CD6CF-7506-1F94-048C-F361C3CD2D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7157" t="35530" r="37991" b="19654"/>
          <a:stretch/>
        </p:blipFill>
        <p:spPr>
          <a:xfrm>
            <a:off x="1826895" y="1793946"/>
            <a:ext cx="8538210" cy="43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22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1F90D97C-23F4-1F4F-F99C-4A098C7CC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" y="1154430"/>
            <a:ext cx="4564936" cy="454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3F0669B6-25FF-FDA6-EA5B-1AA0E1C64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0"/>
            <a:ext cx="6881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37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D1D6FF-1122-B11D-0CE3-E62BA2737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Unsupervised Machine Learning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087F1-0A22-4E04-6B3F-B1DDA246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2023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D92B98-444C-00D2-3246-91E7E1B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B7A11-5407-F4D7-953F-4C6266765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7947818" cy="387705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800" dirty="0"/>
              <a:t>Select a dataset of your choice and create an unsupervised machine learning algorithm to provide further insight into the data.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1800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Start with some exploration of the data – what are the fields, how are they distributed, will they require any transformations?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Prepare the dataset for machine learning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Create an unsupervised machine learning model 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Measure the accuracy of your model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</a:pPr>
            <a:r>
              <a:rPr lang="en-GB" sz="1800" dirty="0"/>
              <a:t>Try using two different unsupervised learning algorithms and use methods to measure their accuracy. Which model would you choose? Why?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</a:pPr>
            <a:endParaRPr lang="en-GB" sz="18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800" b="1" dirty="0"/>
              <a:t>Dataset 1 – </a:t>
            </a:r>
            <a:r>
              <a:rPr lang="en-GB" sz="1800" b="1" dirty="0">
                <a:hlinkClick r:id="rId3"/>
              </a:rPr>
              <a:t>Customer Data</a:t>
            </a:r>
            <a:endParaRPr lang="en-GB" sz="18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800" b="1" dirty="0"/>
              <a:t>Dataset 2 – </a:t>
            </a:r>
            <a:r>
              <a:rPr lang="en-GB" sz="1800" b="1" dirty="0">
                <a:hlinkClick r:id="rId4"/>
              </a:rPr>
              <a:t>Wine Quality</a:t>
            </a:r>
            <a:endParaRPr lang="en-GB" sz="1800" b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800" b="1" dirty="0"/>
              <a:t>Dataset 3 – </a:t>
            </a:r>
            <a:r>
              <a:rPr lang="en-GB" sz="1800" b="1" dirty="0">
                <a:hlinkClick r:id="rId5"/>
              </a:rPr>
              <a:t>Country Data</a:t>
            </a:r>
            <a:endParaRPr lang="en-GB" sz="1800" b="1" dirty="0"/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037FC85-9A0F-FA38-7600-DD5B7B0D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11</a:t>
            </a:r>
          </a:p>
        </p:txBody>
      </p:sp>
    </p:spTree>
    <p:extLst>
      <p:ext uri="{BB962C8B-B14F-4D97-AF65-F5344CB8AC3E}">
        <p14:creationId xmlns:p14="http://schemas.microsoft.com/office/powerpoint/2010/main" val="2901934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89AA6EDE-05C4-D249-ACE4-DCDEE0C4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11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A9A327F-AB05-A4E3-D1E2-70CBFFF220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6569" t="52235" r="30784" b="24235"/>
          <a:stretch/>
        </p:blipFill>
        <p:spPr>
          <a:xfrm>
            <a:off x="3060538" y="3806191"/>
            <a:ext cx="8634638" cy="2026910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B3D4FA-1FBB-3BF0-04BE-3684A6079E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6274" t="40235" r="39314" b="37176"/>
          <a:stretch/>
        </p:blipFill>
        <p:spPr>
          <a:xfrm>
            <a:off x="617220" y="1179466"/>
            <a:ext cx="8138160" cy="211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21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AAED6A6F-BB25-3537-0561-2440095D7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07" y="202933"/>
            <a:ext cx="3308882" cy="33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58C3F46A-2B6B-DD08-D83F-E3F202F13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545" y="192906"/>
            <a:ext cx="3318909" cy="334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A2499923-7864-2578-1700-45FF0EB7A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10" y="192906"/>
            <a:ext cx="3318909" cy="334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>
            <a:extLst>
              <a:ext uri="{FF2B5EF4-FFF2-40B4-BE49-F238E27FC236}">
                <a16:creationId xmlns:a16="http://schemas.microsoft.com/office/drawing/2014/main" id="{2291C134-EFD6-C491-E9F5-0EBA13B5F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131" y="3541896"/>
            <a:ext cx="3318909" cy="33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>
            <a:extLst>
              <a:ext uri="{FF2B5EF4-FFF2-40B4-BE49-F238E27FC236}">
                <a16:creationId xmlns:a16="http://schemas.microsoft.com/office/drawing/2014/main" id="{50A27328-A458-904B-31C8-49E49FF40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082" y="3541896"/>
            <a:ext cx="3308882" cy="33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134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CD9CAEAF-CBEF-AFB8-0788-5E493A494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281" y="0"/>
            <a:ext cx="2272378" cy="21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A0B98DF8-EACA-F540-F5FA-B5063987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988" y="0"/>
            <a:ext cx="2272378" cy="21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>
            <a:extLst>
              <a:ext uri="{FF2B5EF4-FFF2-40B4-BE49-F238E27FC236}">
                <a16:creationId xmlns:a16="http://schemas.microsoft.com/office/drawing/2014/main" id="{820B46C0-833B-9F80-3C9A-CEBE2A555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036" y="0"/>
            <a:ext cx="2272378" cy="21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>
            <a:extLst>
              <a:ext uri="{FF2B5EF4-FFF2-40B4-BE49-F238E27FC236}">
                <a16:creationId xmlns:a16="http://schemas.microsoft.com/office/drawing/2014/main" id="{C1FC8FA7-92B5-E494-38DA-F7720AD6B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281" y="2346960"/>
            <a:ext cx="2258647" cy="21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0" name="Picture 10">
            <a:extLst>
              <a:ext uri="{FF2B5EF4-FFF2-40B4-BE49-F238E27FC236}">
                <a16:creationId xmlns:a16="http://schemas.microsoft.com/office/drawing/2014/main" id="{BB560C26-7919-BBF7-DD37-8BB771A9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659" y="2346960"/>
            <a:ext cx="2265512" cy="21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2" name="Picture 12">
            <a:extLst>
              <a:ext uri="{FF2B5EF4-FFF2-40B4-BE49-F238E27FC236}">
                <a16:creationId xmlns:a16="http://schemas.microsoft.com/office/drawing/2014/main" id="{395FCFD0-C365-7388-E160-15B34FF0A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902" y="2346960"/>
            <a:ext cx="2265512" cy="21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4" name="Picture 14">
            <a:extLst>
              <a:ext uri="{FF2B5EF4-FFF2-40B4-BE49-F238E27FC236}">
                <a16:creationId xmlns:a16="http://schemas.microsoft.com/office/drawing/2014/main" id="{F4CC8672-0AEA-CB35-0C06-0851DB2F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147" y="4693920"/>
            <a:ext cx="2265512" cy="21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6" name="Picture 16">
            <a:extLst>
              <a:ext uri="{FF2B5EF4-FFF2-40B4-BE49-F238E27FC236}">
                <a16:creationId xmlns:a16="http://schemas.microsoft.com/office/drawing/2014/main" id="{B9272622-F5CA-491E-5CBB-0187C425A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765" y="4693920"/>
            <a:ext cx="2265512" cy="21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8" name="Picture 18">
            <a:extLst>
              <a:ext uri="{FF2B5EF4-FFF2-40B4-BE49-F238E27FC236}">
                <a16:creationId xmlns:a16="http://schemas.microsoft.com/office/drawing/2014/main" id="{03EDAA85-4C27-1845-ABD1-05C23A356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213" y="4693920"/>
            <a:ext cx="2265512" cy="218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82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21B053-348F-11BC-D5AF-DE7525A1BC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127" t="36629" r="27875" b="43021"/>
          <a:stretch/>
        </p:blipFill>
        <p:spPr>
          <a:xfrm>
            <a:off x="251254" y="2508423"/>
            <a:ext cx="11689492" cy="215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61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23061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202838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The Data: Country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F5E9A86-734D-035C-BF44-938EA47AA6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265" t="35294" r="30500" b="19529"/>
          <a:stretch/>
        </p:blipFill>
        <p:spPr>
          <a:xfrm>
            <a:off x="365760" y="1849374"/>
            <a:ext cx="8810980" cy="393420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63C53F1-6473-E935-B3A1-8BA057AB8B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6862" t="44235" r="83432" b="32706"/>
          <a:stretch/>
        </p:blipFill>
        <p:spPr>
          <a:xfrm>
            <a:off x="9292590" y="1849374"/>
            <a:ext cx="2640330" cy="392049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89BA19-E847-4875-7A2C-581753577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11</a:t>
            </a:r>
          </a:p>
        </p:txBody>
      </p:sp>
    </p:spTree>
    <p:extLst>
      <p:ext uri="{BB962C8B-B14F-4D97-AF65-F5344CB8AC3E}">
        <p14:creationId xmlns:p14="http://schemas.microsoft.com/office/powerpoint/2010/main" val="912861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1380744"/>
            <a:ext cx="11439144" cy="4770882"/>
          </a:xfrm>
        </p:spPr>
        <p:txBody>
          <a:bodyPr rtlCol="0"/>
          <a:lstStyle>
            <a:defPPr>
              <a:defRPr lang="en-GB"/>
            </a:defPPr>
          </a:lstStyle>
          <a:p>
            <a:pPr>
              <a:lnSpc>
                <a:spcPct val="120000"/>
              </a:lnSpc>
            </a:pPr>
            <a:r>
              <a:rPr lang="en-GB" sz="2000" b="1" dirty="0">
                <a:latin typeface="+mn-lt"/>
                <a:ea typeface="+mn-ea"/>
                <a:cs typeface="+mn-cs"/>
              </a:rPr>
              <a:t>country: </a:t>
            </a:r>
            <a:r>
              <a:rPr lang="en-GB" sz="1800" dirty="0">
                <a:latin typeface="+mn-lt"/>
                <a:ea typeface="+mn-ea"/>
                <a:cs typeface="+mn-cs"/>
              </a:rPr>
              <a:t>Name of the country</a:t>
            </a:r>
            <a:br>
              <a:rPr lang="en-GB" sz="2000" dirty="0">
                <a:latin typeface="+mn-lt"/>
                <a:ea typeface="+mn-ea"/>
                <a:cs typeface="+mn-cs"/>
              </a:rPr>
            </a:br>
            <a:r>
              <a:rPr lang="en-GB" sz="2000" b="1" dirty="0" err="1">
                <a:latin typeface="+mn-lt"/>
                <a:ea typeface="+mn-ea"/>
                <a:cs typeface="+mn-cs"/>
              </a:rPr>
              <a:t>child_mort</a:t>
            </a:r>
            <a:r>
              <a:rPr lang="en-GB" sz="2000" b="1" dirty="0">
                <a:latin typeface="+mn-lt"/>
                <a:ea typeface="+mn-ea"/>
                <a:cs typeface="+mn-cs"/>
              </a:rPr>
              <a:t>: </a:t>
            </a:r>
            <a:r>
              <a:rPr lang="en-GB" sz="1800" dirty="0">
                <a:latin typeface="+mn-lt"/>
                <a:ea typeface="+mn-ea"/>
                <a:cs typeface="+mn-cs"/>
              </a:rPr>
              <a:t>Death of children under 5 years of age per 1000 live births</a:t>
            </a:r>
            <a:br>
              <a:rPr lang="en-GB" sz="1800" dirty="0">
                <a:latin typeface="+mn-lt"/>
                <a:ea typeface="+mn-ea"/>
                <a:cs typeface="+mn-cs"/>
              </a:rPr>
            </a:br>
            <a:r>
              <a:rPr lang="en-GB" sz="2000" b="1" dirty="0">
                <a:latin typeface="+mn-lt"/>
                <a:ea typeface="+mn-ea"/>
                <a:cs typeface="+mn-cs"/>
              </a:rPr>
              <a:t>exports: </a:t>
            </a:r>
            <a:r>
              <a:rPr lang="en-GB" sz="1800" dirty="0">
                <a:latin typeface="+mn-lt"/>
                <a:ea typeface="+mn-ea"/>
                <a:cs typeface="+mn-cs"/>
              </a:rPr>
              <a:t>Exports of goods and services per capita. Given as %age of the GDP per capita</a:t>
            </a:r>
            <a:br>
              <a:rPr lang="en-GB" sz="2000" dirty="0">
                <a:latin typeface="+mn-lt"/>
                <a:ea typeface="+mn-ea"/>
                <a:cs typeface="+mn-cs"/>
              </a:rPr>
            </a:br>
            <a:r>
              <a:rPr lang="en-GB" sz="2000" b="1" dirty="0">
                <a:latin typeface="+mn-lt"/>
                <a:ea typeface="+mn-ea"/>
                <a:cs typeface="+mn-cs"/>
              </a:rPr>
              <a:t>health: </a:t>
            </a:r>
            <a:r>
              <a:rPr lang="en-GB" sz="1800" dirty="0">
                <a:latin typeface="+mn-lt"/>
                <a:ea typeface="+mn-ea"/>
                <a:cs typeface="+mn-cs"/>
              </a:rPr>
              <a:t>Total health spending per capita. Given as %age of GDP per capita</a:t>
            </a:r>
            <a:br>
              <a:rPr lang="en-GB" sz="2000" dirty="0">
                <a:latin typeface="+mn-lt"/>
                <a:ea typeface="+mn-ea"/>
                <a:cs typeface="+mn-cs"/>
              </a:rPr>
            </a:br>
            <a:r>
              <a:rPr lang="en-GB" sz="2000" b="1" dirty="0">
                <a:latin typeface="+mn-lt"/>
                <a:ea typeface="+mn-ea"/>
                <a:cs typeface="+mn-cs"/>
              </a:rPr>
              <a:t>imports: </a:t>
            </a:r>
            <a:r>
              <a:rPr lang="en-GB" sz="1800" dirty="0">
                <a:latin typeface="+mn-lt"/>
                <a:ea typeface="+mn-ea"/>
                <a:cs typeface="+mn-cs"/>
              </a:rPr>
              <a:t>Imports of goods and services per capita. Given as %age of the GDP per capita</a:t>
            </a:r>
            <a:br>
              <a:rPr lang="en-GB" sz="2000" dirty="0">
                <a:latin typeface="+mn-lt"/>
                <a:ea typeface="+mn-ea"/>
                <a:cs typeface="+mn-cs"/>
              </a:rPr>
            </a:br>
            <a:r>
              <a:rPr lang="en-GB" sz="2000" b="1" dirty="0">
                <a:latin typeface="+mn-lt"/>
                <a:ea typeface="+mn-ea"/>
                <a:cs typeface="+mn-cs"/>
              </a:rPr>
              <a:t>income: </a:t>
            </a:r>
            <a:r>
              <a:rPr lang="en-GB" sz="1800" dirty="0">
                <a:latin typeface="+mn-lt"/>
                <a:ea typeface="+mn-ea"/>
                <a:cs typeface="+mn-cs"/>
              </a:rPr>
              <a:t>Net income per person</a:t>
            </a:r>
            <a:br>
              <a:rPr lang="en-GB" sz="2000" dirty="0">
                <a:latin typeface="+mn-lt"/>
                <a:ea typeface="+mn-ea"/>
                <a:cs typeface="+mn-cs"/>
              </a:rPr>
            </a:br>
            <a:r>
              <a:rPr lang="en-GB" sz="2000" b="1" dirty="0">
                <a:latin typeface="+mn-lt"/>
                <a:ea typeface="+mn-ea"/>
                <a:cs typeface="+mn-cs"/>
              </a:rPr>
              <a:t>inflation: </a:t>
            </a:r>
            <a:r>
              <a:rPr lang="en-GB" sz="1800" dirty="0">
                <a:latin typeface="+mn-lt"/>
                <a:ea typeface="+mn-ea"/>
                <a:cs typeface="+mn-cs"/>
              </a:rPr>
              <a:t>The measurement of the annual growth rate of the Total GDP</a:t>
            </a:r>
            <a:br>
              <a:rPr lang="en-GB" sz="2000" dirty="0">
                <a:latin typeface="+mn-lt"/>
                <a:ea typeface="+mn-ea"/>
                <a:cs typeface="+mn-cs"/>
              </a:rPr>
            </a:br>
            <a:r>
              <a:rPr lang="en-GB" sz="2000" b="1" dirty="0" err="1">
                <a:latin typeface="+mn-lt"/>
                <a:ea typeface="+mn-ea"/>
                <a:cs typeface="+mn-cs"/>
              </a:rPr>
              <a:t>life_expec</a:t>
            </a:r>
            <a:r>
              <a:rPr lang="en-GB" sz="2000" b="1" dirty="0">
                <a:latin typeface="+mn-lt"/>
                <a:ea typeface="+mn-ea"/>
                <a:cs typeface="+mn-cs"/>
              </a:rPr>
              <a:t>: </a:t>
            </a:r>
            <a:r>
              <a:rPr lang="en-GB" sz="1800" dirty="0">
                <a:latin typeface="+mn-lt"/>
                <a:ea typeface="+mn-ea"/>
                <a:cs typeface="+mn-cs"/>
              </a:rPr>
              <a:t>The average number of years a new born child would live if the current mortality patterns are to remain the same</a:t>
            </a:r>
            <a:br>
              <a:rPr lang="en-GB" sz="2000" dirty="0">
                <a:latin typeface="+mn-lt"/>
                <a:ea typeface="+mn-ea"/>
                <a:cs typeface="+mn-cs"/>
              </a:rPr>
            </a:br>
            <a:r>
              <a:rPr lang="en-GB" sz="2000" b="1" dirty="0" err="1">
                <a:latin typeface="+mn-lt"/>
                <a:ea typeface="+mn-ea"/>
                <a:cs typeface="+mn-cs"/>
              </a:rPr>
              <a:t>total_fer</a:t>
            </a:r>
            <a:r>
              <a:rPr lang="en-GB" sz="2000" b="1" dirty="0">
                <a:latin typeface="+mn-lt"/>
                <a:ea typeface="+mn-ea"/>
                <a:cs typeface="+mn-cs"/>
              </a:rPr>
              <a:t>: </a:t>
            </a:r>
            <a:r>
              <a:rPr lang="en-GB" sz="1800" dirty="0">
                <a:latin typeface="+mn-lt"/>
                <a:ea typeface="+mn-ea"/>
                <a:cs typeface="+mn-cs"/>
              </a:rPr>
              <a:t>The number of children that would be born to each woman if the current age-fertility rates remain the same</a:t>
            </a:r>
            <a:br>
              <a:rPr lang="en-GB" sz="2000" dirty="0">
                <a:latin typeface="+mn-lt"/>
                <a:ea typeface="+mn-ea"/>
                <a:cs typeface="+mn-cs"/>
              </a:rPr>
            </a:br>
            <a:r>
              <a:rPr lang="en-GB" sz="2000" b="1" dirty="0" err="1">
                <a:latin typeface="+mn-lt"/>
                <a:ea typeface="+mn-ea"/>
                <a:cs typeface="+mn-cs"/>
              </a:rPr>
              <a:t>gdpp</a:t>
            </a:r>
            <a:r>
              <a:rPr lang="en-GB" sz="2000" b="1" dirty="0">
                <a:latin typeface="+mn-lt"/>
                <a:ea typeface="+mn-ea"/>
                <a:cs typeface="+mn-cs"/>
              </a:rPr>
              <a:t>: </a:t>
            </a:r>
            <a:r>
              <a:rPr lang="en-GB" sz="1800" dirty="0">
                <a:latin typeface="+mn-lt"/>
                <a:ea typeface="+mn-ea"/>
                <a:cs typeface="+mn-cs"/>
              </a:rPr>
              <a:t>The GDP per capita. Calculated as the Total GDP divided by the total population</a:t>
            </a:r>
            <a:endParaRPr lang="en-GB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E783AA65-F6E9-6BB6-EF40-D371D2772A79}"/>
              </a:ext>
            </a:extLst>
          </p:cNvPr>
          <p:cNvSpPr txBox="1">
            <a:spLocks/>
          </p:cNvSpPr>
          <p:nvPr/>
        </p:nvSpPr>
        <p:spPr>
          <a:xfrm>
            <a:off x="576072" y="704088"/>
            <a:ext cx="1051560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Dictionary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6CECAA27-0D81-23D2-7C81-06C852216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11</a:t>
            </a:r>
          </a:p>
        </p:txBody>
      </p:sp>
    </p:spTree>
    <p:extLst>
      <p:ext uri="{BB962C8B-B14F-4D97-AF65-F5344CB8AC3E}">
        <p14:creationId xmlns:p14="http://schemas.microsoft.com/office/powerpoint/2010/main" val="124243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D4ADC4-01B6-AA8C-9B56-49464B100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The Data: Country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CE6B31B-65A0-9B1C-8B64-31DC6BDDA1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862" t="45412" r="29412" b="22117"/>
          <a:stretch/>
        </p:blipFill>
        <p:spPr>
          <a:xfrm>
            <a:off x="365760" y="2409522"/>
            <a:ext cx="8793370" cy="280035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AA455EC-9AB4-86A1-9E9F-A5E1FC741B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7304" t="35295" r="79755" b="29411"/>
          <a:stretch/>
        </p:blipFill>
        <p:spPr>
          <a:xfrm>
            <a:off x="9444018" y="1851660"/>
            <a:ext cx="2297430" cy="3916074"/>
          </a:xfrm>
          <a:prstGeom prst="rect">
            <a:avLst/>
          </a:prstGeom>
        </p:spPr>
      </p:pic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89AA6EDE-05C4-D249-ACE4-DCDEE0C4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11</a:t>
            </a:r>
          </a:p>
        </p:txBody>
      </p:sp>
    </p:spTree>
    <p:extLst>
      <p:ext uri="{BB962C8B-B14F-4D97-AF65-F5344CB8AC3E}">
        <p14:creationId xmlns:p14="http://schemas.microsoft.com/office/powerpoint/2010/main" val="43066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D4330E9-CE9D-6750-B268-C28EE50A2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87" y="0"/>
            <a:ext cx="6742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B140C720-0A4B-FB74-354A-C4F322433855}"/>
              </a:ext>
            </a:extLst>
          </p:cNvPr>
          <p:cNvSpPr txBox="1">
            <a:spLocks/>
          </p:cNvSpPr>
          <p:nvPr/>
        </p:nvSpPr>
        <p:spPr>
          <a:xfrm>
            <a:off x="701802" y="3321558"/>
            <a:ext cx="4944618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5400" dirty="0">
                <a:solidFill>
                  <a:schemeClr val="accent5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290031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03564FF-C44F-A92F-3CB7-EB5A7B79D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8" y="0"/>
            <a:ext cx="6853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092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D908094-243F-8393-1622-F4732DF2A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" y="760568"/>
            <a:ext cx="5358407" cy="533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9860B3D-28F2-8904-002E-88BBBACC2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732" y="760627"/>
            <a:ext cx="5355276" cy="533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EF5A0562-F67A-DB79-AB7D-EAFEC024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11</a:t>
            </a:r>
          </a:p>
        </p:txBody>
      </p:sp>
    </p:spTree>
    <p:extLst>
      <p:ext uri="{BB962C8B-B14F-4D97-AF65-F5344CB8AC3E}">
        <p14:creationId xmlns:p14="http://schemas.microsoft.com/office/powerpoint/2010/main" val="757155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2023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Data Science with Python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EF5A0562-F67A-DB79-AB7D-EAFEC024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69214" y="6464808"/>
            <a:ext cx="2146002" cy="31089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Week 8: Assignment 11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6A82135-01CC-2EA9-8C8F-09B3AC292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16" y="722106"/>
            <a:ext cx="5423815" cy="541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BF0886C-063D-FD3B-2FB8-082B2FAB5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191" y="722106"/>
            <a:ext cx="5611793" cy="541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146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823_TF11964407_Win32" id="{B93CAFD1-3682-48B9-AB4D-B17AE97EAEF6}" vid="{42E63F67-4AC8-49A2-8D09-A38E4C6451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5832</TotalTime>
  <Words>1277</Words>
  <Application>Microsoft Macintosh PowerPoint</Application>
  <PresentationFormat>Widescreen</PresentationFormat>
  <Paragraphs>176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Courier New</vt:lpstr>
      <vt:lpstr>Gill Sans Nova</vt:lpstr>
      <vt:lpstr>Gill Sans Nova Light</vt:lpstr>
      <vt:lpstr>Sagona Book</vt:lpstr>
      <vt:lpstr>Office Theme</vt:lpstr>
      <vt:lpstr>Data Science with Python</vt:lpstr>
      <vt:lpstr>Unsupervised Machine Learning</vt:lpstr>
      <vt:lpstr>The Data: Country</vt:lpstr>
      <vt:lpstr>country: Name of the country child_mort: Death of children under 5 years of age per 1000 live births exports: Exports of goods and services per capita. Given as %age of the GDP per capita health: Total health spending per capita. Given as %age of GDP per capita imports: Imports of goods and services per capita. Given as %age of the GDP per capita income: Net income per person inflation: The measurement of the annual growth rate of the Total GDP life_expec: The average number of years a new born child would live if the current mortality patterns are to remain the same total_fer: The number of children that would be born to each woman if the current age-fertility rates remain the same gdpp: The GDP per capita. Calculated as the Total GDP divided by the total population</vt:lpstr>
      <vt:lpstr>The Data: Country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Pre-processing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</dc:title>
  <dc:creator>Muksurat Choudhury</dc:creator>
  <cp:lastModifiedBy>Muksurat Choudhury</cp:lastModifiedBy>
  <cp:revision>122</cp:revision>
  <dcterms:created xsi:type="dcterms:W3CDTF">2023-01-12T10:08:21Z</dcterms:created>
  <dcterms:modified xsi:type="dcterms:W3CDTF">2023-11-10T14:46:00Z</dcterms:modified>
</cp:coreProperties>
</file>